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2" r:id="rId4"/>
    <p:sldId id="271" r:id="rId5"/>
    <p:sldId id="270" r:id="rId6"/>
    <p:sldId id="272" r:id="rId7"/>
    <p:sldId id="274" r:id="rId8"/>
    <p:sldId id="275" r:id="rId9"/>
    <p:sldId id="276" r:id="rId10"/>
    <p:sldId id="277" r:id="rId11"/>
    <p:sldId id="282" r:id="rId12"/>
    <p:sldId id="278" r:id="rId13"/>
    <p:sldId id="280" r:id="rId14"/>
    <p:sldId id="283" r:id="rId15"/>
    <p:sldId id="287" r:id="rId16"/>
    <p:sldId id="285" r:id="rId17"/>
    <p:sldId id="286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35"/>
    <p:restoredTop sz="94643"/>
  </p:normalViewPr>
  <p:slideViewPr>
    <p:cSldViewPr snapToGrid="0" snapToObjects="1">
      <p:cViewPr varScale="1">
        <p:scale>
          <a:sx n="145" d="100"/>
          <a:sy n="145" d="100"/>
        </p:scale>
        <p:origin x="132" y="4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46F9D7-B15F-DF46-AC31-12A9F30440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3612F9-DFF8-7C4B-8132-70DDF31529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286F1A-E711-8A41-AD62-0B49F8671B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57579-28C2-B942-90F7-F97BB8160C3D}" type="datetimeFigureOut">
              <a:rPr lang="en-US" smtClean="0"/>
              <a:t>2/26/2023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E884D2-7D88-5846-986F-547B1EC35D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065D63-6F0C-5A4F-B0B6-021685EB7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37DDE-BD97-B742-9D1E-A54171DD49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5962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715796-4904-A648-A93E-DE9C0A2942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7D957C1-96ED-2B4E-9249-AEB2E580C2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EC5C48-5958-0342-B7AB-C26207D204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57579-28C2-B942-90F7-F97BB8160C3D}" type="datetimeFigureOut">
              <a:rPr lang="en-US" smtClean="0"/>
              <a:t>2/26/2023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167FDC-95AE-9442-A93F-6011B5ABCB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F2C79F-DA63-9846-8A43-E06274F644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37DDE-BD97-B742-9D1E-A54171DD49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3384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56166EA-F7A5-EA4E-81E7-6A17B8B2B7B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A620945-AAF7-4C4D-91C8-F2F8A8B5DC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5271A4-27C4-B04C-A919-F268D28F24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57579-28C2-B942-90F7-F97BB8160C3D}" type="datetimeFigureOut">
              <a:rPr lang="en-US" smtClean="0"/>
              <a:t>2/26/2023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67FFE3-7188-B14D-A0F4-1107D7E761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3F21F4-2971-614E-98F9-1F4CFA124B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37DDE-BD97-B742-9D1E-A54171DD49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514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7F9AB8-FDA0-6D44-890E-B6ECA2429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14902C-36DA-CD4D-B538-CE820B8A05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12E487-C5A2-F541-A4EA-6F2DC3AD6A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57579-28C2-B942-90F7-F97BB8160C3D}" type="datetimeFigureOut">
              <a:rPr lang="en-US" smtClean="0"/>
              <a:t>2/26/2023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3A9EE2-A4FA-354A-8CAE-80B1605B46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C10339-1486-814F-A6C1-99B767B81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37DDE-BD97-B742-9D1E-A54171DD49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7068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20A03-5AB1-1D43-8C17-2FF746490F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F9B997-DF62-4E44-A820-EF27B68F4B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A1968F-6727-A24B-A263-9F1D79AC3A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57579-28C2-B942-90F7-F97BB8160C3D}" type="datetimeFigureOut">
              <a:rPr lang="en-US" smtClean="0"/>
              <a:t>2/26/2023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BDA3D8-1D6D-5743-A389-3AC63661E6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EE49B1-1C9B-1844-82C6-F36851DF5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37DDE-BD97-B742-9D1E-A54171DD49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7667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0A6ED-DA79-5346-A45C-1271F79E02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F660A3-D63C-5F42-98CE-0D49336B7C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ACCDBC-1E2A-914F-B868-8B83530FDF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4805F7-988B-AC48-B133-139D9600BC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57579-28C2-B942-90F7-F97BB8160C3D}" type="datetimeFigureOut">
              <a:rPr lang="en-US" smtClean="0"/>
              <a:t>2/26/2023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B5F852-BCC4-8145-BEBE-687C16EAE8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CC2AE0-386F-BA4E-8516-874B2E042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37DDE-BD97-B742-9D1E-A54171DD49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166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C3CFF-3B57-CE44-BC90-036A05B940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6EADD6-BE28-4F46-8AF2-AB7CD0C026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00EFC7-7BF0-3344-A5E4-3635EE60BE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4D4D2B4-1B95-4440-9FC1-745FA13A0E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83313F6-0E7D-E946-9899-C33E41E855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CCECD2E-DB86-494E-88AB-AE84362E9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57579-28C2-B942-90F7-F97BB8160C3D}" type="datetimeFigureOut">
              <a:rPr lang="en-US" smtClean="0"/>
              <a:t>2/26/2023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3D168B0-897E-F140-BA33-8AA3A6ABA3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CFA1381-10FB-9448-A671-FC2E99577A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37DDE-BD97-B742-9D1E-A54171DD49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462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8900B3-A800-F140-801C-219B92F748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1FF291F-7B08-B44A-81E8-C0CE9FE285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57579-28C2-B942-90F7-F97BB8160C3D}" type="datetimeFigureOut">
              <a:rPr lang="en-US" smtClean="0"/>
              <a:t>2/26/2023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5B6E97-75B3-B24B-B681-309FECAF09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268C31-68CB-9444-A0B5-FEC07E582D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37DDE-BD97-B742-9D1E-A54171DD49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7998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59DA7BD-7187-8043-9A2F-2F8EE1ED91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57579-28C2-B942-90F7-F97BB8160C3D}" type="datetimeFigureOut">
              <a:rPr lang="en-US" smtClean="0"/>
              <a:t>2/26/2023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FD90232-702A-E648-A874-CCC442DEA0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ECD99B-70A8-E04C-B572-6CA870188B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37DDE-BD97-B742-9D1E-A54171DD49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4946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08F4C-6684-D542-A500-59B85F7FBA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EAA059-31BD-A048-AD6C-D63A0B7882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C5D519-D545-A749-9FF1-0E660D2BEE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0CE2C7-D847-114E-9471-D4D4B81173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57579-28C2-B942-90F7-F97BB8160C3D}" type="datetimeFigureOut">
              <a:rPr lang="en-US" smtClean="0"/>
              <a:t>2/26/2023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EAB337-1AFF-C145-BBB5-7E69BF43F6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256392-A3AA-6749-B5CE-601E451DA9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37DDE-BD97-B742-9D1E-A54171DD49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618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2416B-EE80-EA40-AF8B-42BB7BC1CE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5157F2C-C449-694C-B47C-CC3AC13AE10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EBA5A0-635D-0945-9172-EE0C7A486A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6CB6B5-F48F-6C4D-9693-D374B29B5A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57579-28C2-B942-90F7-F97BB8160C3D}" type="datetimeFigureOut">
              <a:rPr lang="en-US" smtClean="0"/>
              <a:t>2/26/2023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859820-0D03-CD47-AE7C-F86ADC4576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E045E4-B9CB-3A40-8EE0-4A3C3CB0A6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37DDE-BD97-B742-9D1E-A54171DD49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9426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00A285-FE4A-CB41-BF0F-C9FEDB2FF3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13F6AB-61BF-9147-A21B-3E0C165895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915779-75BB-E840-BDE5-2C4B69DCB9F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557579-28C2-B942-90F7-F97BB8160C3D}" type="datetimeFigureOut">
              <a:rPr lang="en-US" smtClean="0"/>
              <a:t>2/26/2023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68D5D7-C875-054A-84D7-847306C49A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D665F1-0181-C747-B18F-91A1B0F428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E37DDE-BD97-B742-9D1E-A54171DD49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0838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8">
            <a:extLst>
              <a:ext uri="{FF2B5EF4-FFF2-40B4-BE49-F238E27FC236}">
                <a16:creationId xmlns:a16="http://schemas.microsoft.com/office/drawing/2014/main" id="{C0B27210-D0CA-4654-B3E3-9ABB4F178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D2F229-1D08-444A-B52F-4BF5458F69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46628" y="1783959"/>
            <a:ext cx="4645250" cy="2889114"/>
          </a:xfrm>
        </p:spPr>
        <p:txBody>
          <a:bodyPr anchor="b">
            <a:norm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HSPC 2023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sz="3200" dirty="0">
                <a:solidFill>
                  <a:schemeClr val="bg1"/>
                </a:solidFill>
              </a:rPr>
              <a:t>Solution Sketches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70B66945-4967-4040-926D-DCA44313CD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24154" cy="685800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EC7BD9-826B-394E-90A9-4CA01FEC59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382" y="720993"/>
            <a:ext cx="4047843" cy="4047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943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D0435-E24F-2447-BC73-D91AA2C2C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P5 – Unstable Floating Mountains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5E937C-F2B3-7245-9AC8-2AEFD132CA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5336"/>
            <a:ext cx="10869706" cy="4581627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sz="4400" dirty="0"/>
              <a:t>Test whether a portion of a sequence (seq) matches the sequence f(1)=a, f(2)=b, …</a:t>
            </a:r>
          </a:p>
          <a:p>
            <a:pPr marL="0" indent="0">
              <a:buNone/>
            </a:pPr>
            <a:endParaRPr lang="en-US" sz="2000" dirty="0"/>
          </a:p>
          <a:p>
            <a:pPr marL="0" indent="0" defTabSz="457200">
              <a:buNone/>
            </a:pPr>
            <a:r>
              <a:rPr lang="en-US" sz="19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	</a:t>
            </a:r>
            <a:r>
              <a:rPr lang="sv-SE" sz="26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boolean satisfied(int a, int b, int[] seq) { </a:t>
            </a:r>
            <a:r>
              <a:rPr lang="sv-SE" sz="2600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// does seq match Fibonacci with skips?</a:t>
            </a:r>
          </a:p>
          <a:p>
            <a:pPr marL="0" indent="0" defTabSz="457200">
              <a:buNone/>
            </a:pPr>
            <a:r>
              <a:rPr lang="sv-SE" sz="26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		if(seq.length == 0) return true </a:t>
            </a:r>
            <a:r>
              <a:rPr lang="sv-SE" sz="2600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// empty sequence trivially matches</a:t>
            </a:r>
          </a:p>
          <a:p>
            <a:pPr marL="0" indent="0" defTabSz="457200">
              <a:buNone/>
            </a:pPr>
            <a:r>
              <a:rPr lang="sv-SE" sz="26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		for(int i = 0; i &lt; 10; i++) { </a:t>
            </a:r>
            <a:r>
              <a:rPr lang="sv-SE" sz="2600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// try all possible skips</a:t>
            </a:r>
          </a:p>
          <a:p>
            <a:pPr marL="0" indent="0" defTabSz="457200">
              <a:buNone/>
            </a:pPr>
            <a:r>
              <a:rPr lang="sv-SE" sz="26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			int next = largestFactors[(a + b) % 1007] </a:t>
            </a:r>
            <a:r>
              <a:rPr lang="sv-SE" sz="2600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// next element of Fibonacci series</a:t>
            </a:r>
          </a:p>
          <a:p>
            <a:pPr marL="0" indent="0" defTabSz="457200">
              <a:buNone/>
            </a:pPr>
            <a:r>
              <a:rPr lang="sv-SE" sz="26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			if (next == seq[0]) { </a:t>
            </a:r>
            <a:r>
              <a:rPr lang="sv-SE" sz="2600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// do with match the next item in Fibonacci?</a:t>
            </a:r>
          </a:p>
          <a:p>
            <a:pPr marL="0" indent="0" defTabSz="457200">
              <a:buNone/>
            </a:pPr>
            <a:r>
              <a:rPr lang="sv-SE" sz="26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				if(satisfied(b, next, seq[1..seq.length-1])) { </a:t>
            </a:r>
            <a:r>
              <a:rPr lang="sv-SE" sz="2600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// yes...recursively check remainder</a:t>
            </a:r>
          </a:p>
          <a:p>
            <a:pPr marL="0" indent="0" defTabSz="457200">
              <a:buNone/>
            </a:pPr>
            <a:r>
              <a:rPr lang="sv-SE" sz="26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					return true</a:t>
            </a:r>
          </a:p>
          <a:p>
            <a:pPr marL="0" indent="0" defTabSz="457200">
              <a:buNone/>
            </a:pPr>
            <a:r>
              <a:rPr lang="sv-SE" sz="26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				}</a:t>
            </a:r>
          </a:p>
          <a:p>
            <a:pPr marL="0" indent="0" defTabSz="457200">
              <a:buNone/>
            </a:pPr>
            <a:r>
              <a:rPr lang="sv-SE" sz="26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			}</a:t>
            </a:r>
          </a:p>
          <a:p>
            <a:pPr marL="0" indent="0" defTabSz="457200">
              <a:buNone/>
            </a:pPr>
            <a:r>
              <a:rPr lang="sv-SE" sz="26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			a = b; b = next </a:t>
            </a:r>
            <a:r>
              <a:rPr lang="sv-SE" sz="2600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// didn’t match - try next in Fibonacci series</a:t>
            </a:r>
          </a:p>
          <a:p>
            <a:pPr marL="0" indent="0" defTabSz="457200">
              <a:buNone/>
            </a:pPr>
            <a:r>
              <a:rPr lang="sv-SE" sz="26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		}</a:t>
            </a:r>
          </a:p>
          <a:p>
            <a:pPr marL="0" indent="0" defTabSz="457200">
              <a:buNone/>
            </a:pPr>
            <a:r>
              <a:rPr lang="sv-SE" sz="26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		return false</a:t>
            </a:r>
          </a:p>
          <a:p>
            <a:pPr marL="0" indent="0" defTabSz="457200">
              <a:buNone/>
            </a:pPr>
            <a:r>
              <a:rPr lang="sv-SE" sz="26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	}</a:t>
            </a:r>
          </a:p>
          <a:p>
            <a:pPr marL="0" indent="0">
              <a:buNone/>
            </a:pPr>
            <a:endParaRPr lang="en-US" sz="33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FBECED3-D5EE-3B3A-7A3D-FD6E205C98E4}"/>
              </a:ext>
            </a:extLst>
          </p:cNvPr>
          <p:cNvSpPr/>
          <p:nvPr/>
        </p:nvSpPr>
        <p:spPr>
          <a:xfrm>
            <a:off x="1232118" y="1963975"/>
            <a:ext cx="10043859" cy="39786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28B505-362C-044F-FA12-4B4A350C60A8}"/>
              </a:ext>
            </a:extLst>
          </p:cNvPr>
          <p:cNvSpPr txBox="1"/>
          <p:nvPr/>
        </p:nvSpPr>
        <p:spPr>
          <a:xfrm>
            <a:off x="9799500" y="2329397"/>
            <a:ext cx="1692442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Precompute largest factors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0701E12-7F13-710A-A99B-E435AD9A1A66}"/>
              </a:ext>
            </a:extLst>
          </p:cNvPr>
          <p:cNvCxnSpPr>
            <a:cxnSpLocks/>
          </p:cNvCxnSpPr>
          <p:nvPr/>
        </p:nvCxnSpPr>
        <p:spPr>
          <a:xfrm flipH="1">
            <a:off x="6331870" y="2801565"/>
            <a:ext cx="3461540" cy="3191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69011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D0435-E24F-2447-BC73-D91AA2C2C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P5 – Unstable Floating Mountains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5E937C-F2B3-7245-9AC8-2AEFD132CAB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869706" cy="4351338"/>
              </a:xfrm>
            </p:spPr>
            <p:txBody>
              <a:bodyPr>
                <a:normAutofit fontScale="85000" lnSpcReduction="10000"/>
              </a:bodyPr>
              <a:lstStyle/>
              <a:p>
                <a:pPr marL="0" indent="0">
                  <a:buNone/>
                </a:pPr>
                <a:r>
                  <a:rPr lang="en-US" sz="3400" dirty="0"/>
                  <a:t>Overall solution:</a:t>
                </a:r>
                <a:endParaRPr lang="en-US" sz="2000" dirty="0"/>
              </a:p>
              <a:p>
                <a:pPr marL="0" indent="0" defTabSz="457200">
                  <a:buNone/>
                </a:pPr>
                <a:r>
                  <a:rPr lang="en-US" sz="1900" dirty="0">
                    <a:solidFill>
                      <a:schemeClr val="accent5">
                        <a:lumMod val="50000"/>
                      </a:schemeClr>
                    </a:solidFill>
                    <a:latin typeface="Consolas" panose="020B0609020204030204" pitchFamily="49" charset="0"/>
                  </a:rPr>
                  <a:t>		int first = </a:t>
                </a:r>
                <a:r>
                  <a:rPr lang="sv-SE" sz="1900" dirty="0">
                    <a:solidFill>
                      <a:schemeClr val="accent5">
                        <a:lumMod val="50000"/>
                      </a:schemeClr>
                    </a:solidFill>
                    <a:latin typeface="Consolas" panose="020B0609020204030204" pitchFamily="49" charset="0"/>
                  </a:rPr>
                  <a:t>seq</a:t>
                </a:r>
                <a:r>
                  <a:rPr lang="en-US" sz="1900" dirty="0">
                    <a:solidFill>
                      <a:schemeClr val="accent5">
                        <a:lumMod val="50000"/>
                      </a:schemeClr>
                    </a:solidFill>
                    <a:latin typeface="Consolas" panose="020B0609020204030204" pitchFamily="49" charset="0"/>
                  </a:rPr>
                  <a:t>[0] </a:t>
                </a:r>
                <a:r>
                  <a:rPr lang="en-US" sz="1900" dirty="0">
                    <a:solidFill>
                      <a:schemeClr val="accent4">
                        <a:lumMod val="75000"/>
                      </a:schemeClr>
                    </a:solidFill>
                    <a:latin typeface="Consolas" panose="020B0609020204030204" pitchFamily="49" charset="0"/>
                  </a:rPr>
                  <a:t>// fix f(1) to first in element of sequence</a:t>
                </a:r>
              </a:p>
              <a:p>
                <a:pPr marL="0" indent="0" defTabSz="457200">
                  <a:buNone/>
                </a:pPr>
                <a:r>
                  <a:rPr lang="en-US" sz="1900" dirty="0">
                    <a:solidFill>
                      <a:schemeClr val="accent5">
                        <a:lumMod val="50000"/>
                      </a:schemeClr>
                    </a:solidFill>
                    <a:latin typeface="Consolas" panose="020B0609020204030204" pitchFamily="49" charset="0"/>
                  </a:rPr>
                  <a:t>		int </a:t>
                </a:r>
                <a:r>
                  <a:rPr lang="en-US" sz="1900" dirty="0" err="1">
                    <a:solidFill>
                      <a:schemeClr val="accent5">
                        <a:lumMod val="50000"/>
                      </a:schemeClr>
                    </a:solidFill>
                    <a:latin typeface="Consolas" panose="020B0609020204030204" pitchFamily="49" charset="0"/>
                  </a:rPr>
                  <a:t>lowestSecond</a:t>
                </a:r>
                <a:r>
                  <a:rPr lang="en-US" sz="1900" dirty="0">
                    <a:solidFill>
                      <a:schemeClr val="accent5">
                        <a:lumMod val="50000"/>
                      </a:schemeClr>
                    </a:solidFill>
                    <a:latin typeface="Consolas" panose="020B0609020204030204" pitchFamily="49" charset="0"/>
                  </a:rPr>
                  <a:t> = </a:t>
                </a:r>
                <a14:m>
                  <m:oMath xmlns:m="http://schemas.openxmlformats.org/officeDocument/2006/math">
                    <m:r>
                      <a:rPr lang="en-US" sz="1900" i="1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endParaRPr lang="en-US" sz="1900" dirty="0">
                  <a:solidFill>
                    <a:schemeClr val="accent5">
                      <a:lumMod val="50000"/>
                    </a:schemeClr>
                  </a:solidFill>
                  <a:latin typeface="Consolas" panose="020B0609020204030204" pitchFamily="49" charset="0"/>
                </a:endParaRPr>
              </a:p>
              <a:p>
                <a:pPr marL="0" indent="0" defTabSz="457200">
                  <a:buNone/>
                </a:pPr>
                <a:r>
                  <a:rPr lang="en-US" sz="1900" dirty="0">
                    <a:solidFill>
                      <a:schemeClr val="accent5">
                        <a:lumMod val="50000"/>
                      </a:schemeClr>
                    </a:solidFill>
                    <a:latin typeface="Consolas" panose="020B0609020204030204" pitchFamily="49" charset="0"/>
                  </a:rPr>
                  <a:t>		for(int zeroth = 0; zeroth &lt; PRIME; zeroth++) { </a:t>
                </a:r>
                <a:r>
                  <a:rPr lang="en-US" sz="1900" dirty="0">
                    <a:solidFill>
                      <a:schemeClr val="accent4">
                        <a:lumMod val="75000"/>
                      </a:schemeClr>
                    </a:solidFill>
                    <a:latin typeface="Consolas" panose="020B0609020204030204" pitchFamily="49" charset="0"/>
                  </a:rPr>
                  <a:t>// try all possible 0</a:t>
                </a:r>
                <a:r>
                  <a:rPr lang="en-US" sz="1900" baseline="30000" dirty="0">
                    <a:solidFill>
                      <a:schemeClr val="accent4">
                        <a:lumMod val="75000"/>
                      </a:schemeClr>
                    </a:solidFill>
                    <a:latin typeface="Consolas" panose="020B0609020204030204" pitchFamily="49" charset="0"/>
                  </a:rPr>
                  <a:t>th</a:t>
                </a:r>
                <a:r>
                  <a:rPr lang="en-US" sz="1900" dirty="0">
                    <a:solidFill>
                      <a:schemeClr val="accent4">
                        <a:lumMod val="75000"/>
                      </a:schemeClr>
                    </a:solidFill>
                    <a:latin typeface="Consolas" panose="020B0609020204030204" pitchFamily="49" charset="0"/>
                  </a:rPr>
                  <a:t> elements</a:t>
                </a:r>
              </a:p>
              <a:p>
                <a:pPr marL="0" indent="0" defTabSz="457200">
                  <a:buNone/>
                </a:pPr>
                <a:r>
                  <a:rPr lang="en-US" sz="1900" dirty="0">
                    <a:solidFill>
                      <a:schemeClr val="accent5">
                        <a:lumMod val="50000"/>
                      </a:schemeClr>
                    </a:solidFill>
                    <a:latin typeface="Consolas" panose="020B0609020204030204" pitchFamily="49" charset="0"/>
                  </a:rPr>
                  <a:t>			// 0</a:t>
                </a:r>
                <a:r>
                  <a:rPr lang="en-US" sz="1900" baseline="30000" dirty="0">
                    <a:solidFill>
                      <a:schemeClr val="accent5">
                        <a:lumMod val="50000"/>
                      </a:schemeClr>
                    </a:solidFill>
                    <a:latin typeface="Consolas" panose="020B0609020204030204" pitchFamily="49" charset="0"/>
                  </a:rPr>
                  <a:t>th</a:t>
                </a:r>
                <a:r>
                  <a:rPr lang="en-US" sz="1900" dirty="0">
                    <a:solidFill>
                      <a:schemeClr val="accent5">
                        <a:lumMod val="50000"/>
                      </a:schemeClr>
                    </a:solidFill>
                    <a:latin typeface="Consolas" panose="020B0609020204030204" pitchFamily="49" charset="0"/>
                  </a:rPr>
                  <a:t> and 1</a:t>
                </a:r>
                <a:r>
                  <a:rPr lang="en-US" sz="1900" baseline="30000" dirty="0">
                    <a:solidFill>
                      <a:schemeClr val="accent5">
                        <a:lumMod val="50000"/>
                      </a:schemeClr>
                    </a:solidFill>
                    <a:latin typeface="Consolas" panose="020B0609020204030204" pitchFamily="49" charset="0"/>
                  </a:rPr>
                  <a:t>st</a:t>
                </a:r>
                <a:r>
                  <a:rPr lang="en-US" sz="1900" dirty="0">
                    <a:solidFill>
                      <a:schemeClr val="accent5">
                        <a:lumMod val="50000"/>
                      </a:schemeClr>
                    </a:solidFill>
                    <a:latin typeface="Consolas" panose="020B0609020204030204" pitchFamily="49" charset="0"/>
                  </a:rPr>
                  <a:t> define the sequence – need to check that rest of sequence matches</a:t>
                </a:r>
              </a:p>
              <a:p>
                <a:pPr marL="0" indent="0" defTabSz="457200">
                  <a:buNone/>
                </a:pPr>
                <a:r>
                  <a:rPr lang="en-US" sz="1900" dirty="0">
                    <a:solidFill>
                      <a:schemeClr val="accent5">
                        <a:lumMod val="50000"/>
                      </a:schemeClr>
                    </a:solidFill>
                    <a:latin typeface="Consolas" panose="020B0609020204030204" pitchFamily="49" charset="0"/>
                  </a:rPr>
                  <a:t>			if (satisfied(zeroth, first, seq[1..seq.length])) { </a:t>
                </a:r>
                <a:r>
                  <a:rPr lang="en-US" sz="1900" dirty="0">
                    <a:solidFill>
                      <a:schemeClr val="accent4">
                        <a:lumMod val="75000"/>
                      </a:schemeClr>
                    </a:solidFill>
                    <a:latin typeface="Consolas" panose="020B0609020204030204" pitchFamily="49" charset="0"/>
                  </a:rPr>
                  <a:t>// do we match?</a:t>
                </a:r>
              </a:p>
              <a:p>
                <a:pPr marL="0" indent="0" defTabSz="457200">
                  <a:buNone/>
                </a:pPr>
                <a:r>
                  <a:rPr lang="en-US" sz="1900" dirty="0">
                    <a:solidFill>
                      <a:schemeClr val="accent5">
                        <a:lumMod val="50000"/>
                      </a:schemeClr>
                    </a:solidFill>
                    <a:latin typeface="Consolas" panose="020B0609020204030204" pitchFamily="49" charset="0"/>
                  </a:rPr>
                  <a:t>				int second = </a:t>
                </a:r>
                <a:r>
                  <a:rPr lang="en-US" sz="1900" dirty="0" err="1">
                    <a:solidFill>
                      <a:schemeClr val="accent5">
                        <a:lumMod val="50000"/>
                      </a:schemeClr>
                    </a:solidFill>
                    <a:latin typeface="Consolas" panose="020B0609020204030204" pitchFamily="49" charset="0"/>
                  </a:rPr>
                  <a:t>largestFactors</a:t>
                </a:r>
                <a:r>
                  <a:rPr lang="en-US" sz="1900" dirty="0">
                    <a:solidFill>
                      <a:schemeClr val="accent5">
                        <a:lumMod val="50000"/>
                      </a:schemeClr>
                    </a:solidFill>
                    <a:latin typeface="Consolas" panose="020B0609020204030204" pitchFamily="49" charset="0"/>
                  </a:rPr>
                  <a:t>[(zeroth + first) % PRIME] </a:t>
                </a:r>
                <a:r>
                  <a:rPr lang="en-US" sz="1900" dirty="0">
                    <a:solidFill>
                      <a:schemeClr val="accent4">
                        <a:lumMod val="75000"/>
                      </a:schemeClr>
                    </a:solidFill>
                    <a:latin typeface="Consolas" panose="020B0609020204030204" pitchFamily="49" charset="0"/>
                  </a:rPr>
                  <a:t>// </a:t>
                </a:r>
                <a:r>
                  <a:rPr lang="en-US" sz="1900" dirty="0" err="1">
                    <a:solidFill>
                      <a:schemeClr val="accent4">
                        <a:lumMod val="75000"/>
                      </a:schemeClr>
                    </a:solidFill>
                    <a:latin typeface="Consolas" panose="020B0609020204030204" pitchFamily="49" charset="0"/>
                  </a:rPr>
                  <a:t>yes..generate</a:t>
                </a:r>
                <a:r>
                  <a:rPr lang="en-US" sz="1900" dirty="0">
                    <a:solidFill>
                      <a:schemeClr val="accent4">
                        <a:lumMod val="75000"/>
                      </a:schemeClr>
                    </a:solidFill>
                    <a:latin typeface="Consolas" panose="020B0609020204030204" pitchFamily="49" charset="0"/>
                  </a:rPr>
                  <a:t> 2</a:t>
                </a:r>
                <a:r>
                  <a:rPr lang="en-US" sz="1900" baseline="30000" dirty="0">
                    <a:solidFill>
                      <a:schemeClr val="accent4">
                        <a:lumMod val="75000"/>
                      </a:schemeClr>
                    </a:solidFill>
                    <a:latin typeface="Consolas" panose="020B0609020204030204" pitchFamily="49" charset="0"/>
                  </a:rPr>
                  <a:t>nd</a:t>
                </a:r>
                <a:r>
                  <a:rPr lang="en-US" sz="1900" dirty="0">
                    <a:solidFill>
                      <a:schemeClr val="accent4">
                        <a:lumMod val="75000"/>
                      </a:schemeClr>
                    </a:solidFill>
                    <a:latin typeface="Consolas" panose="020B0609020204030204" pitchFamily="49" charset="0"/>
                  </a:rPr>
                  <a:t> </a:t>
                </a:r>
              </a:p>
              <a:p>
                <a:pPr marL="0" indent="0" defTabSz="457200">
                  <a:buNone/>
                </a:pPr>
                <a:r>
                  <a:rPr lang="en-US" sz="1900" dirty="0">
                    <a:solidFill>
                      <a:schemeClr val="accent5">
                        <a:lumMod val="50000"/>
                      </a:schemeClr>
                    </a:solidFill>
                    <a:latin typeface="Consolas" panose="020B0609020204030204" pitchFamily="49" charset="0"/>
                  </a:rPr>
                  <a:t>				if (second &lt; </a:t>
                </a:r>
                <a:r>
                  <a:rPr lang="en-US" sz="1900" dirty="0" err="1">
                    <a:solidFill>
                      <a:schemeClr val="accent5">
                        <a:lumMod val="50000"/>
                      </a:schemeClr>
                    </a:solidFill>
                    <a:latin typeface="Consolas" panose="020B0609020204030204" pitchFamily="49" charset="0"/>
                  </a:rPr>
                  <a:t>lowestSecond</a:t>
                </a:r>
                <a:r>
                  <a:rPr lang="en-US" sz="1900" dirty="0">
                    <a:solidFill>
                      <a:schemeClr val="accent5">
                        <a:lumMod val="50000"/>
                      </a:schemeClr>
                    </a:solidFill>
                    <a:latin typeface="Consolas" panose="020B0609020204030204" pitchFamily="49" charset="0"/>
                  </a:rPr>
                  <a:t>) </a:t>
                </a:r>
                <a:r>
                  <a:rPr lang="en-US" sz="1900" dirty="0">
                    <a:solidFill>
                      <a:schemeClr val="accent4">
                        <a:lumMod val="75000"/>
                      </a:schemeClr>
                    </a:solidFill>
                    <a:latin typeface="Consolas" panose="020B0609020204030204" pitchFamily="49" charset="0"/>
                  </a:rPr>
                  <a:t>// best 2</a:t>
                </a:r>
                <a:r>
                  <a:rPr lang="en-US" sz="1900" baseline="30000" dirty="0">
                    <a:solidFill>
                      <a:schemeClr val="accent4">
                        <a:lumMod val="75000"/>
                      </a:schemeClr>
                    </a:solidFill>
                    <a:latin typeface="Consolas" panose="020B0609020204030204" pitchFamily="49" charset="0"/>
                  </a:rPr>
                  <a:t>nd</a:t>
                </a:r>
                <a:r>
                  <a:rPr lang="en-US" sz="1900" dirty="0">
                    <a:solidFill>
                      <a:schemeClr val="accent4">
                        <a:lumMod val="75000"/>
                      </a:schemeClr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en-US" sz="1900" dirty="0" err="1">
                    <a:solidFill>
                      <a:schemeClr val="accent4">
                        <a:lumMod val="75000"/>
                      </a:schemeClr>
                    </a:solidFill>
                    <a:latin typeface="Consolas" panose="020B0609020204030204" pitchFamily="49" charset="0"/>
                  </a:rPr>
                  <a:t>seend</a:t>
                </a:r>
                <a:r>
                  <a:rPr lang="en-US" sz="1900" dirty="0">
                    <a:solidFill>
                      <a:schemeClr val="accent4">
                        <a:lumMod val="75000"/>
                      </a:schemeClr>
                    </a:solidFill>
                    <a:latin typeface="Consolas" panose="020B0609020204030204" pitchFamily="49" charset="0"/>
                  </a:rPr>
                  <a:t> so far?</a:t>
                </a:r>
              </a:p>
              <a:p>
                <a:pPr marL="0" indent="0" defTabSz="457200">
                  <a:buNone/>
                </a:pPr>
                <a:r>
                  <a:rPr lang="en-US" sz="1900" dirty="0">
                    <a:solidFill>
                      <a:schemeClr val="accent5">
                        <a:lumMod val="50000"/>
                      </a:schemeClr>
                    </a:solidFill>
                    <a:latin typeface="Consolas" panose="020B0609020204030204" pitchFamily="49" charset="0"/>
                  </a:rPr>
                  <a:t>					</a:t>
                </a:r>
                <a:r>
                  <a:rPr lang="en-US" sz="1900" dirty="0" err="1">
                    <a:solidFill>
                      <a:schemeClr val="accent5">
                        <a:lumMod val="50000"/>
                      </a:schemeClr>
                    </a:solidFill>
                    <a:latin typeface="Consolas" panose="020B0609020204030204" pitchFamily="49" charset="0"/>
                  </a:rPr>
                  <a:t>lowestSecond</a:t>
                </a:r>
                <a:r>
                  <a:rPr lang="en-US" sz="1900" dirty="0">
                    <a:solidFill>
                      <a:schemeClr val="accent5">
                        <a:lumMod val="50000"/>
                      </a:schemeClr>
                    </a:solidFill>
                    <a:latin typeface="Consolas" panose="020B0609020204030204" pitchFamily="49" charset="0"/>
                  </a:rPr>
                  <a:t> = second </a:t>
                </a:r>
                <a:r>
                  <a:rPr lang="en-US" sz="1900" dirty="0">
                    <a:solidFill>
                      <a:schemeClr val="accent4">
                        <a:lumMod val="75000"/>
                      </a:schemeClr>
                    </a:solidFill>
                    <a:latin typeface="Consolas" panose="020B0609020204030204" pitchFamily="49" charset="0"/>
                  </a:rPr>
                  <a:t>// save it</a:t>
                </a:r>
                <a:endParaRPr lang="en-US" sz="1900" dirty="0">
                  <a:solidFill>
                    <a:schemeClr val="accent5">
                      <a:lumMod val="50000"/>
                    </a:schemeClr>
                  </a:solidFill>
                  <a:latin typeface="Consolas" panose="020B0609020204030204" pitchFamily="49" charset="0"/>
                </a:endParaRPr>
              </a:p>
              <a:p>
                <a:pPr marL="0" indent="0" defTabSz="457200">
                  <a:buNone/>
                </a:pPr>
                <a:r>
                  <a:rPr lang="en-US" sz="1900" dirty="0">
                    <a:solidFill>
                      <a:schemeClr val="accent5">
                        <a:lumMod val="50000"/>
                      </a:schemeClr>
                    </a:solidFill>
                    <a:latin typeface="Consolas" panose="020B0609020204030204" pitchFamily="49" charset="0"/>
                  </a:rPr>
                  <a:t>			}	</a:t>
                </a:r>
              </a:p>
              <a:p>
                <a:pPr marL="0" indent="0" defTabSz="457200">
                  <a:buNone/>
                </a:pPr>
                <a:r>
                  <a:rPr lang="en-US" sz="1900" dirty="0">
                    <a:solidFill>
                      <a:schemeClr val="accent5">
                        <a:lumMod val="50000"/>
                      </a:schemeClr>
                    </a:solidFill>
                    <a:latin typeface="Consolas" panose="020B0609020204030204" pitchFamily="49" charset="0"/>
                  </a:rPr>
                  <a:t>		}</a:t>
                </a:r>
              </a:p>
              <a:p>
                <a:pPr marL="0" indent="0" defTabSz="457200">
                  <a:buNone/>
                </a:pPr>
                <a:r>
                  <a:rPr lang="en-US" sz="1900" dirty="0">
                    <a:solidFill>
                      <a:schemeClr val="accent5">
                        <a:lumMod val="50000"/>
                      </a:schemeClr>
                    </a:solidFill>
                    <a:latin typeface="Consolas" panose="020B0609020204030204" pitchFamily="49" charset="0"/>
                  </a:rPr>
                  <a:t>		</a:t>
                </a:r>
                <a:r>
                  <a:rPr lang="en-US" sz="1900" dirty="0">
                    <a:solidFill>
                      <a:schemeClr val="accent4">
                        <a:lumMod val="75000"/>
                      </a:schemeClr>
                    </a:solidFill>
                    <a:latin typeface="Consolas" panose="020B0609020204030204" pitchFamily="49" charset="0"/>
                  </a:rPr>
                  <a:t>// Generate the final answer from first and </a:t>
                </a:r>
                <a:r>
                  <a:rPr lang="en-US" sz="1900" dirty="0" err="1">
                    <a:solidFill>
                      <a:schemeClr val="accent4">
                        <a:lumMod val="75000"/>
                      </a:schemeClr>
                    </a:solidFill>
                    <a:latin typeface="Consolas" panose="020B0609020204030204" pitchFamily="49" charset="0"/>
                  </a:rPr>
                  <a:t>lowestSecond</a:t>
                </a:r>
                <a:endParaRPr lang="en-US" sz="1900" dirty="0">
                  <a:solidFill>
                    <a:schemeClr val="accent4">
                      <a:lumMod val="75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5E937C-F2B3-7245-9AC8-2AEFD132CAB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869706" cy="4351338"/>
              </a:xfrm>
              <a:blipFill>
                <a:blip r:embed="rId2"/>
                <a:stretch>
                  <a:fillRect l="-1234" t="-32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9FBECED3-D5EE-3B3A-7A3D-FD6E205C98E4}"/>
              </a:ext>
            </a:extLst>
          </p:cNvPr>
          <p:cNvSpPr/>
          <p:nvPr/>
        </p:nvSpPr>
        <p:spPr>
          <a:xfrm>
            <a:off x="1309941" y="2240261"/>
            <a:ext cx="10043859" cy="399381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7612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E0B1E3D6-60EA-6058-7582-A1FAC384BA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8238461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D0435-E24F-2447-BC73-D91AA2C2C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P7 – </a:t>
            </a:r>
            <a:r>
              <a:rPr lang="en-US" dirty="0" err="1"/>
              <a:t>Akula</a:t>
            </a:r>
            <a:r>
              <a:rPr lang="en-US" dirty="0"/>
              <a:t> Topple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5E937C-F2B3-7245-9AC8-2AEFD132CAB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869706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solidFill>
                      <a:schemeClr val="accent2">
                        <a:lumMod val="75000"/>
                      </a:schemeClr>
                    </a:solidFill>
                  </a:rPr>
                  <a:t>Problem:</a:t>
                </a:r>
                <a:r>
                  <a:rPr lang="en-US" dirty="0"/>
                  <a:t> A game with 2 players, 5 objects [A B C D E], assignment of objects to players (e.g., 1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⟵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{</m:t>
                    </m:r>
                  </m:oMath>
                </a14:m>
                <a:r>
                  <a:rPr lang="en-US" dirty="0"/>
                  <a:t>A,C,D}, 2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⟵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{</m:t>
                    </m:r>
                  </m:oMath>
                </a14:m>
                <a:r>
                  <a:rPr lang="en-US" dirty="0"/>
                  <a:t>A,B,E}), and each player has 6 actions. Determine the winner.</a:t>
                </a: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accent6">
                        <a:lumMod val="75000"/>
                      </a:schemeClr>
                    </a:solidFill>
                  </a:rPr>
                  <a:t>Solution:</a:t>
                </a:r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Classical “complete information” game.</a:t>
                </a:r>
              </a:p>
              <a:p>
                <a:pPr lvl="1"/>
                <a:r>
                  <a:rPr lang="en-US" dirty="0"/>
                  <a:t>Game state: </a:t>
                </a:r>
              </a:p>
              <a:p>
                <a:pPr lvl="2"/>
                <a:r>
                  <a:rPr lang="en-US" dirty="0"/>
                  <a:t>char[5] indicating the current positions of objects</a:t>
                </a:r>
              </a:p>
              <a:p>
                <a:pPr lvl="2"/>
                <a:r>
                  <a:rPr lang="en-US" dirty="0"/>
                  <a:t>int[3] indicating the remaining moves by player 1 (1-up, 2-up, or Topple)</a:t>
                </a:r>
              </a:p>
              <a:p>
                <a:pPr lvl="2"/>
                <a:r>
                  <a:rPr lang="en-US" dirty="0"/>
                  <a:t>int[3] indicating the remaining moves by player 2</a:t>
                </a:r>
              </a:p>
              <a:p>
                <a:pPr lvl="2"/>
                <a:r>
                  <a:rPr lang="en-US" dirty="0"/>
                  <a:t>Brute force: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5!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e>
                    </m:d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=87,480</m:t>
                    </m:r>
                  </m:oMath>
                </a14:m>
                <a:r>
                  <a:rPr lang="en-US" dirty="0"/>
                  <a:t> possibilities</a:t>
                </a:r>
              </a:p>
              <a:p>
                <a:pPr lvl="1"/>
                <a:r>
                  <a:rPr lang="en-US" dirty="0"/>
                  <a:t>Each game state is winning either for player-1 or player-2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5E937C-F2B3-7245-9AC8-2AEFD132CAB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869706" cy="4351338"/>
              </a:xfrm>
              <a:blipFill>
                <a:blip r:embed="rId2"/>
                <a:stretch>
                  <a:fillRect l="-1178" t="-2241" r="-953" b="-16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38249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D0435-E24F-2447-BC73-D91AA2C2C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P7 - </a:t>
            </a:r>
            <a:r>
              <a:rPr lang="en-US" dirty="0" err="1"/>
              <a:t>Akula</a:t>
            </a:r>
            <a:r>
              <a:rPr lang="en-US" dirty="0"/>
              <a:t> Topple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5E937C-F2B3-7245-9AC8-2AEFD132CA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869706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Solution: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Each game state is winning either for player-1 or player-2</a:t>
            </a:r>
          </a:p>
          <a:p>
            <a:pPr lvl="1"/>
            <a:r>
              <a:rPr lang="en-US" dirty="0"/>
              <a:t>There are 12 plays in total (6 apiece for players 1 and 2)</a:t>
            </a:r>
          </a:p>
          <a:p>
            <a:pPr lvl="1"/>
            <a:r>
              <a:rPr lang="en-US" dirty="0"/>
              <a:t>Simulate the game tree, using the set of winning/losing configurations conditioned upon the number of plays remaining in the game.</a:t>
            </a:r>
          </a:p>
          <a:p>
            <a:pPr lvl="1"/>
            <a:r>
              <a:rPr lang="en-US" dirty="0"/>
              <a:t>Use dynamic programming to “</a:t>
            </a:r>
            <a:r>
              <a:rPr lang="en-US" dirty="0" err="1"/>
              <a:t>memoize</a:t>
            </a:r>
            <a:r>
              <a:rPr lang="en-US" dirty="0"/>
              <a:t>” the results, avoiding the exponential blowup of states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2758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1E912B6F-0D12-165D-A3D3-8FFC79B136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834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D0435-E24F-2447-BC73-D91AA2C2C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P9 – Starfish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5E937C-F2B3-7245-9AC8-2AEFD132CAB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66153"/>
                <a:ext cx="10869706" cy="461081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solidFill>
                      <a:schemeClr val="accent2">
                        <a:lumMod val="75000"/>
                      </a:schemeClr>
                    </a:solidFill>
                  </a:rPr>
                  <a:t>Problem:</a:t>
                </a:r>
                <a:r>
                  <a:rPr lang="en-US" dirty="0"/>
                  <a:t> Given points X on the line, capacity (cap), length (</a:t>
                </a:r>
                <a:r>
                  <a:rPr lang="en-US" dirty="0" err="1"/>
                  <a:t>len</a:t>
                </a:r>
                <a:r>
                  <a:rPr lang="en-US" dirty="0"/>
                  <a:t>), and gap size (gap), compute disjoint intervals that cover a maximum number of points of X, such that no interval has more than cap points, no interval is longer than </a:t>
                </a:r>
                <a:r>
                  <a:rPr lang="en-US" dirty="0" err="1"/>
                  <a:t>len</a:t>
                </a:r>
                <a:r>
                  <a:rPr lang="en-US" dirty="0"/>
                  <a:t>, and no two intervals are closer than gap</a:t>
                </a: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accent6">
                        <a:lumMod val="75000"/>
                      </a:schemeClr>
                    </a:solidFill>
                  </a:rPr>
                  <a:t>Solution:</a:t>
                </a:r>
                <a:r>
                  <a:rPr lang="en-US" dirty="0"/>
                  <a:t> Based on dynamic programming</a:t>
                </a:r>
              </a:p>
              <a:p>
                <a:pPr lvl="1"/>
                <a:r>
                  <a:rPr lang="en-US" dirty="0"/>
                  <a:t>Precomputed helper indices: Suppose an interval ends at X[</a:t>
                </a:r>
                <a:r>
                  <a:rPr lang="en-US" dirty="0" err="1"/>
                  <a:t>i</a:t>
                </a:r>
                <a:r>
                  <a:rPr lang="en-US" dirty="0"/>
                  <a:t>]</a:t>
                </a:r>
              </a:p>
              <a:p>
                <a:pPr lvl="2"/>
                <a:r>
                  <a:rPr lang="nn-NO" dirty="0"/>
                  <a:t>cap[i] = i-cap+1 </a:t>
                </a:r>
                <a:r>
                  <a:rPr lang="nn-NO" dirty="0">
                    <a:solidFill>
                      <a:schemeClr val="accent4">
                        <a:lumMod val="75000"/>
                      </a:schemeClr>
                    </a:solidFill>
                  </a:rPr>
                  <a:t>// earliest start to interval contains at most cap points</a:t>
                </a:r>
              </a:p>
              <a:p>
                <a:pPr lvl="2"/>
                <a:r>
                  <a:rPr lang="nn-NO" dirty="0"/>
                  <a:t>len[i] =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nn-NO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nn-NO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nn-NO" i="0" smtClean="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lim>
                        </m:limLow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]≤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𝑙𝑒𝑛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nn-NO" dirty="0"/>
                  <a:t> </a:t>
                </a:r>
                <a:r>
                  <a:rPr lang="nn-NO" dirty="0">
                    <a:solidFill>
                      <a:schemeClr val="accent4">
                        <a:lumMod val="75000"/>
                      </a:schemeClr>
                    </a:solidFill>
                  </a:rPr>
                  <a:t>// earliest start so interval of length at most len</a:t>
                </a:r>
              </a:p>
              <a:p>
                <a:pPr lvl="1"/>
                <a:r>
                  <a:rPr lang="nn-NO" dirty="0"/>
                  <a:t>Suppose interval starts at X[i]</a:t>
                </a:r>
              </a:p>
              <a:p>
                <a:pPr lvl="2"/>
                <a:r>
                  <a:rPr lang="nn-NO" dirty="0"/>
                  <a:t>gap[i] =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nn-NO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nn-NO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nn-NO" i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lim>
                        </m:limLow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𝑔𝑎𝑝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dirty="0"/>
                  <a:t> </a:t>
                </a:r>
                <a:r>
                  <a:rPr lang="en-US" dirty="0">
                    <a:solidFill>
                      <a:schemeClr val="accent4">
                        <a:lumMod val="75000"/>
                      </a:schemeClr>
                    </a:solidFill>
                  </a:rPr>
                  <a:t>// latest end for an interval for gap bound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5E937C-F2B3-7245-9AC8-2AEFD132CAB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66153"/>
                <a:ext cx="10869706" cy="4610810"/>
              </a:xfrm>
              <a:blipFill>
                <a:blip r:embed="rId2"/>
                <a:stretch>
                  <a:fillRect l="-1178" t="-22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18406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D0435-E24F-2447-BC73-D91AA2C2C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P9 – Starfish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5E937C-F2B3-7245-9AC8-2AEFD132CAB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36970"/>
                <a:ext cx="10869706" cy="4639993"/>
              </a:xfrm>
            </p:spPr>
            <p:txBody>
              <a:bodyPr>
                <a:normAutofit/>
              </a:bodyPr>
              <a:lstStyle/>
              <a:p>
                <a:r>
                  <a:rPr lang="en-US" sz="3200" dirty="0"/>
                  <a:t>Define: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3200" i="1" dirty="0" err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]</m:t>
                    </m:r>
                    <m:r>
                      <a:rPr lang="en-US" sz="32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200" dirty="0"/>
                  <a:t>largest number of points covered by valid intervals ending at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3200" i="1" dirty="0" err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3200" dirty="0"/>
              </a:p>
              <a:p>
                <a:r>
                  <a:rPr lang="en-US" sz="3200" dirty="0"/>
                  <a:t>How to compute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3200" i="1" dirty="0" err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]</m:t>
                    </m:r>
                    <m:r>
                      <a:rPr lang="en-US" sz="32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200" dirty="0"/>
                  <a:t>?</a:t>
                </a:r>
              </a:p>
              <a:p>
                <a:pPr lvl="1"/>
                <a:r>
                  <a:rPr lang="en-US" sz="2800" dirty="0"/>
                  <a:t>Smallest starting index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800" dirty="0"/>
                  <a:t>for the interval is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max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𝑙𝑒𝑛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𝑐𝑎𝑝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br>
                  <a:rPr lang="en-US" b="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max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𝑙𝑒𝑛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𝑐𝑎𝑝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</m:func>
                  </m:oMath>
                </a14:m>
                <a:endParaRPr lang="en-US" sz="2800" dirty="0"/>
              </a:p>
              <a:p>
                <a:pPr lvl="1"/>
                <a:r>
                  <a:rPr lang="en-US" sz="2800" dirty="0"/>
                  <a:t>Largest ending index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2800" dirty="0"/>
                  <a:t> for prior interval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𝑔𝑎𝑝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  <m:func>
                      <m:func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𝑔𝑎𝑝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[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]</m:t>
                        </m:r>
                      </m:e>
                    </m:func>
                  </m:oMath>
                </a14:m>
                <a:endParaRPr lang="en-US" sz="3200" dirty="0"/>
              </a:p>
              <a:p>
                <a:pPr lvl="1"/>
                <a:r>
                  <a:rPr lang="en-US" sz="2800" dirty="0"/>
                  <a:t>This covers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+1) </m:t>
                    </m:r>
                  </m:oMath>
                </a14:m>
                <a:r>
                  <a:rPr lang="en-US" sz="2800" dirty="0"/>
                  <a:t>starfish plus prior </a:t>
                </a:r>
                <a:r>
                  <a:rPr lang="en-US" sz="2800"/>
                  <a:t>starfish up to </a:t>
                </a:r>
                <a:r>
                  <a:rPr lang="en-US" sz="2800" dirty="0"/>
                  <a:t>X[t]</a:t>
                </a:r>
              </a:p>
              <a:p>
                <a:pPr marL="457200" lvl="1" indent="0">
                  <a:buNone/>
                </a:pPr>
                <a:br>
                  <a:rPr lang="en-US" sz="2800" b="0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𝑀</m:t>
                    </m:r>
                    <m:d>
                      <m:dPr>
                        <m:begChr m:val="["/>
                        <m:endChr m:val="]"/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800" b="0" i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func>
                              <m:func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nor/>
                                  </m:rPr>
                                  <a:rPr lang="en-US" sz="2800" b="0" i="0" smtClean="0">
                                    <a:latin typeface="Cambria Math" panose="02040503050406030204" pitchFamily="18" charset="0"/>
                                  </a:rPr>
                                  <m:t>max</m:t>
                                </m:r>
                              </m:fName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𝑙𝑒𝑛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𝑐𝑎𝑝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func>
                          </m:lim>
                        </m:limLow>
                      </m:fName>
                      <m:e>
                        <m:func>
                          <m:func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limLow>
                              <m:limLow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sz="2800" b="0" i="0" smtClean="0">
                                    <a:latin typeface="Cambria Math" panose="02040503050406030204" pitchFamily="18" charset="0"/>
                                  </a:rPr>
                                  <m:t>max</m:t>
                                </m:r>
                              </m:e>
                              <m:lim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𝑔𝑎𝑝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]</m:t>
                                </m:r>
                              </m:lim>
                            </m:limLow>
                          </m:fName>
                          <m:e>
                            <m:d>
                              <m:d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e>
                            </m:d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]</m:t>
                            </m:r>
                          </m:e>
                        </m:func>
                      </m:e>
                    </m:func>
                  </m:oMath>
                </a14:m>
                <a:r>
                  <a:rPr lang="en-US" sz="2800" dirty="0"/>
                  <a:t>)</a:t>
                </a:r>
                <a:endParaRPr lang="en-US" sz="1800" dirty="0">
                  <a:solidFill>
                    <a:schemeClr val="accent2">
                      <a:lumMod val="75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5E937C-F2B3-7245-9AC8-2AEFD132CAB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36970"/>
                <a:ext cx="10869706" cy="4639993"/>
              </a:xfrm>
              <a:blipFill>
                <a:blip r:embed="rId2"/>
                <a:stretch>
                  <a:fillRect l="-1290" t="-26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8181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4ECAC97-31B0-464C-A3E4-4D98A049BD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2532506"/>
              </p:ext>
            </p:extLst>
          </p:nvPr>
        </p:nvGraphicFramePr>
        <p:xfrm>
          <a:off x="694006" y="622435"/>
          <a:ext cx="10803988" cy="5791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702191">
                  <a:extLst>
                    <a:ext uri="{9D8B030D-6E8A-4147-A177-3AD203B41FA5}">
                      <a16:colId xmlns:a16="http://schemas.microsoft.com/office/drawing/2014/main" val="4078914842"/>
                    </a:ext>
                  </a:extLst>
                </a:gridCol>
                <a:gridCol w="9101797">
                  <a:extLst>
                    <a:ext uri="{9D8B030D-6E8A-4147-A177-3AD203B41FA5}">
                      <a16:colId xmlns:a16="http://schemas.microsoft.com/office/drawing/2014/main" val="3878484959"/>
                    </a:ext>
                  </a:extLst>
                </a:gridCol>
              </a:tblGrid>
              <a:tr h="490560">
                <a:tc>
                  <a:txBody>
                    <a:bodyPr/>
                    <a:lstStyle/>
                    <a:p>
                      <a:r>
                        <a:rPr lang="en-US" sz="3200" dirty="0"/>
                        <a:t>Problem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Title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310410"/>
                  </a:ext>
                </a:extLst>
              </a:tr>
              <a:tr h="490560">
                <a:tc>
                  <a:txBody>
                    <a:bodyPr/>
                    <a:lstStyle/>
                    <a:p>
                      <a:r>
                        <a:rPr lang="en-US" sz="3200" dirty="0"/>
                        <a:t>P1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u="none" strike="noStrike" kern="1200" dirty="0">
                          <a:effectLst/>
                        </a:rPr>
                        <a:t>Relatively Prime Floating Mountains</a:t>
                      </a:r>
                      <a:endParaRPr 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704337"/>
                  </a:ext>
                </a:extLst>
              </a:tr>
              <a:tr h="490560">
                <a:tc>
                  <a:txBody>
                    <a:bodyPr/>
                    <a:lstStyle/>
                    <a:p>
                      <a:r>
                        <a:rPr lang="en-US" sz="3200" dirty="0"/>
                        <a:t>P2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 err="1"/>
                        <a:t>Tsireya's</a:t>
                      </a:r>
                      <a:r>
                        <a:rPr lang="en-US" sz="3200" dirty="0"/>
                        <a:t> Number Play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7283247"/>
                  </a:ext>
                </a:extLst>
              </a:tr>
              <a:tr h="490560">
                <a:tc>
                  <a:txBody>
                    <a:bodyPr/>
                    <a:lstStyle/>
                    <a:p>
                      <a:r>
                        <a:rPr lang="en-US" sz="3200" dirty="0"/>
                        <a:t>P3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Interleaved </a:t>
                      </a:r>
                      <a:r>
                        <a:rPr lang="en-US" sz="3200" dirty="0" err="1"/>
                        <a:t>Omangi</a:t>
                      </a:r>
                      <a:r>
                        <a:rPr lang="en-US" sz="3200" dirty="0"/>
                        <a:t> Messages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676726"/>
                  </a:ext>
                </a:extLst>
              </a:tr>
              <a:tr h="490560">
                <a:tc>
                  <a:txBody>
                    <a:bodyPr/>
                    <a:lstStyle/>
                    <a:p>
                      <a:r>
                        <a:rPr lang="en-US" sz="3200" dirty="0"/>
                        <a:t>P4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 err="1"/>
                        <a:t>Woodsprites</a:t>
                      </a:r>
                      <a:r>
                        <a:rPr lang="en-US" sz="3200" dirty="0"/>
                        <a:t>’ Patterns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6746149"/>
                  </a:ext>
                </a:extLst>
              </a:tr>
              <a:tr h="490560">
                <a:tc>
                  <a:txBody>
                    <a:bodyPr/>
                    <a:lstStyle/>
                    <a:p>
                      <a:r>
                        <a:rPr lang="en-US" sz="3200" dirty="0"/>
                        <a:t>P5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sz="3200" b="0" dirty="0">
                          <a:effectLst/>
                        </a:rPr>
                        <a:t>Unstable Floating Mountains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2635850"/>
                  </a:ext>
                </a:extLst>
              </a:tr>
              <a:tr h="490560">
                <a:tc>
                  <a:txBody>
                    <a:bodyPr/>
                    <a:lstStyle/>
                    <a:p>
                      <a:r>
                        <a:rPr lang="en-US" sz="3200" dirty="0"/>
                        <a:t>P6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Path-Breaker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4335808"/>
                  </a:ext>
                </a:extLst>
              </a:tr>
              <a:tr h="490560">
                <a:tc>
                  <a:txBody>
                    <a:bodyPr/>
                    <a:lstStyle/>
                    <a:p>
                      <a:r>
                        <a:rPr lang="en-US" sz="3200" dirty="0"/>
                        <a:t>P7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 err="1"/>
                        <a:t>Akula</a:t>
                      </a:r>
                      <a:r>
                        <a:rPr lang="en-US" sz="3200" dirty="0"/>
                        <a:t> Topple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8643761"/>
                  </a:ext>
                </a:extLst>
              </a:tr>
              <a:tr h="490560">
                <a:tc>
                  <a:txBody>
                    <a:bodyPr/>
                    <a:lstStyle/>
                    <a:p>
                      <a:r>
                        <a:rPr lang="en-US" sz="3200" dirty="0"/>
                        <a:t>P8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Hidden Pathways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5943229"/>
                  </a:ext>
                </a:extLst>
              </a:tr>
              <a:tr h="490560">
                <a:tc>
                  <a:txBody>
                    <a:bodyPr/>
                    <a:lstStyle/>
                    <a:p>
                      <a:r>
                        <a:rPr lang="en-US" sz="3200" dirty="0"/>
                        <a:t>P9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Starfish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35249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148460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D0435-E24F-2447-BC73-D91AA2C2C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P1 – Relatively Prime Floating Mountains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5E937C-F2B3-7245-9AC8-2AEFD132CA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869706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>
                <a:solidFill>
                  <a:schemeClr val="accent2">
                    <a:lumMod val="75000"/>
                  </a:schemeClr>
                </a:solidFill>
              </a:rPr>
              <a:t>Problem:</a:t>
            </a:r>
            <a:r>
              <a:rPr lang="en-US" sz="3200" dirty="0"/>
              <a:t> All pairs of elements of a given set relatively prime?</a:t>
            </a:r>
          </a:p>
          <a:p>
            <a:pPr marL="0" indent="0">
              <a:buNone/>
            </a:pPr>
            <a:r>
              <a:rPr lang="en-US" sz="3200" dirty="0">
                <a:solidFill>
                  <a:schemeClr val="accent6">
                    <a:lumMod val="75000"/>
                  </a:schemeClr>
                </a:solidFill>
              </a:rPr>
              <a:t>Solution:</a:t>
            </a:r>
            <a:r>
              <a:rPr lang="en-US" sz="3200" dirty="0"/>
              <a:t> Two nested loops to iterate/test all pairs.</a:t>
            </a:r>
          </a:p>
          <a:p>
            <a:pPr marL="0" indent="0">
              <a:buNone/>
            </a:pPr>
            <a:endParaRPr lang="en-US" sz="2000" dirty="0"/>
          </a:p>
          <a:p>
            <a:pPr marL="0" indent="0" defTabSz="457200">
              <a:buNone/>
            </a:pPr>
            <a:r>
              <a:rPr lang="en-US" sz="24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	</a:t>
            </a:r>
            <a:r>
              <a:rPr lang="en-US" sz="2400" dirty="0" err="1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boolean</a:t>
            </a:r>
            <a:r>
              <a:rPr lang="en-US" sz="24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allPairsRelativelyPrime</a:t>
            </a:r>
            <a:r>
              <a:rPr lang="en-US" sz="24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(int[] d) {</a:t>
            </a:r>
          </a:p>
          <a:p>
            <a:pPr marL="0" indent="0" defTabSz="457200">
              <a:buNone/>
            </a:pPr>
            <a:r>
              <a:rPr lang="en-US" sz="24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		for (int </a:t>
            </a:r>
            <a:r>
              <a:rPr lang="en-US" sz="2400" dirty="0" err="1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 = 0; </a:t>
            </a:r>
            <a:r>
              <a:rPr lang="en-US" sz="2400" dirty="0" err="1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 &lt; </a:t>
            </a:r>
            <a:r>
              <a:rPr lang="en-US" sz="2400" dirty="0" err="1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d.length</a:t>
            </a:r>
            <a:r>
              <a:rPr lang="en-US" sz="24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; </a:t>
            </a:r>
            <a:r>
              <a:rPr lang="en-US" sz="2400" dirty="0" err="1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++)</a:t>
            </a:r>
          </a:p>
          <a:p>
            <a:pPr marL="0" indent="0" defTabSz="457200">
              <a:buNone/>
            </a:pPr>
            <a:r>
              <a:rPr lang="en-US" sz="24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			for (int j = i+1; j &lt; </a:t>
            </a:r>
            <a:r>
              <a:rPr lang="en-US" sz="2400" dirty="0" err="1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d.length</a:t>
            </a:r>
            <a:r>
              <a:rPr lang="en-US" sz="24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; </a:t>
            </a:r>
            <a:r>
              <a:rPr lang="en-US" sz="2400" dirty="0" err="1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j++</a:t>
            </a:r>
            <a:r>
              <a:rPr lang="en-US" sz="24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pPr marL="0" indent="0" defTabSz="457200">
              <a:buNone/>
            </a:pPr>
            <a:r>
              <a:rPr lang="en-US" sz="24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				if (</a:t>
            </a:r>
            <a:r>
              <a:rPr lang="en-US" sz="2400" dirty="0" err="1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gcd</a:t>
            </a:r>
            <a:r>
              <a:rPr lang="en-US" sz="24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(d [</a:t>
            </a:r>
            <a:r>
              <a:rPr lang="en-US" sz="2400" dirty="0" err="1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], d [j]) != 1) return false</a:t>
            </a:r>
          </a:p>
          <a:p>
            <a:pPr marL="0" indent="0" defTabSz="457200">
              <a:buNone/>
            </a:pPr>
            <a:r>
              <a:rPr lang="en-US" sz="24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		return true;</a:t>
            </a:r>
          </a:p>
          <a:p>
            <a:pPr marL="0" indent="0" defTabSz="457200">
              <a:buNone/>
            </a:pPr>
            <a:r>
              <a:rPr lang="en-US" sz="24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	}</a:t>
            </a:r>
          </a:p>
          <a:p>
            <a:pPr marL="0" indent="0">
              <a:buNone/>
            </a:pPr>
            <a:endParaRPr lang="en-US" sz="33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0C8B328-CAEE-C2C9-2C41-FD070893D69C}"/>
              </a:ext>
            </a:extLst>
          </p:cNvPr>
          <p:cNvSpPr/>
          <p:nvPr/>
        </p:nvSpPr>
        <p:spPr>
          <a:xfrm>
            <a:off x="1251283" y="3338763"/>
            <a:ext cx="8440153" cy="27552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856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D0435-E24F-2447-BC73-D91AA2C2C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P2 – </a:t>
            </a:r>
            <a:r>
              <a:rPr lang="en-US" dirty="0" err="1"/>
              <a:t>Tsireya's</a:t>
            </a:r>
            <a:r>
              <a:rPr lang="en-US" dirty="0"/>
              <a:t> Number Play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5E937C-F2B3-7245-9AC8-2AEFD132CA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869706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Problem:</a:t>
            </a:r>
            <a:r>
              <a:rPr lang="en-US" dirty="0"/>
              <a:t> Given a number and 2 digits, make the largest number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Solution:</a:t>
            </a:r>
            <a:r>
              <a:rPr lang="en-US" dirty="0"/>
              <a:t> Iterate through the digits. Find first digit smaller than new digit and insert before it. Otherwise insert at end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Example</a:t>
            </a:r>
            <a:r>
              <a:rPr lang="en-US" dirty="0"/>
              <a:t>: 987654321 and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7</a:t>
            </a:r>
            <a:r>
              <a:rPr lang="en-US" dirty="0"/>
              <a:t>,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0</a:t>
            </a:r>
            <a:r>
              <a:rPr lang="en-US" dirty="0"/>
              <a:t>: Answer: 987</a:t>
            </a:r>
            <a:r>
              <a:rPr lang="en-US" u="sng" dirty="0">
                <a:solidFill>
                  <a:schemeClr val="accent6">
                    <a:lumMod val="75000"/>
                  </a:schemeClr>
                </a:solidFill>
              </a:rPr>
              <a:t>7</a:t>
            </a:r>
            <a:r>
              <a:rPr lang="en-US" dirty="0"/>
              <a:t>654321</a:t>
            </a:r>
            <a:r>
              <a:rPr lang="en-US" u="sng" dirty="0">
                <a:solidFill>
                  <a:schemeClr val="accent6">
                    <a:lumMod val="75000"/>
                  </a:schemeClr>
                </a:solidFill>
              </a:rPr>
              <a:t>0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Java notes:</a:t>
            </a:r>
          </a:p>
          <a:p>
            <a:r>
              <a:rPr lang="en-US" sz="2000" dirty="0"/>
              <a:t>Convert integer into a string of digits: </a:t>
            </a:r>
            <a:r>
              <a:rPr lang="sv-SE" sz="20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Integer.toString(n)</a:t>
            </a:r>
            <a:endParaRPr lang="en-US" sz="2000" dirty="0">
              <a:solidFill>
                <a:schemeClr val="accent5">
                  <a:lumMod val="50000"/>
                </a:schemeClr>
              </a:solidFill>
            </a:endParaRPr>
          </a:p>
          <a:p>
            <a:r>
              <a:rPr lang="en-US" sz="2000" dirty="0"/>
              <a:t>Substring of first </a:t>
            </a:r>
            <a:r>
              <a:rPr lang="en-US" sz="2000" dirty="0" err="1"/>
              <a:t>i</a:t>
            </a:r>
            <a:r>
              <a:rPr lang="en-US" sz="2000" dirty="0"/>
              <a:t> symbols: </a:t>
            </a:r>
            <a:r>
              <a:rPr lang="en-US" sz="2000" dirty="0" err="1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str.substring</a:t>
            </a:r>
            <a:r>
              <a:rPr lang="en-US" sz="20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(0, </a:t>
            </a:r>
            <a:r>
              <a:rPr lang="en-US" sz="2000" dirty="0" err="1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i</a:t>
            </a:r>
            <a:r>
              <a:rPr lang="en-US" sz="20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)</a:t>
            </a:r>
            <a:endParaRPr lang="en-US" sz="2000" dirty="0">
              <a:solidFill>
                <a:schemeClr val="accent5">
                  <a:lumMod val="50000"/>
                </a:schemeClr>
              </a:solidFill>
            </a:endParaRPr>
          </a:p>
          <a:p>
            <a:r>
              <a:rPr lang="en-US" sz="2000" dirty="0"/>
              <a:t>Remaining substring: </a:t>
            </a:r>
            <a:r>
              <a:rPr lang="en-US" sz="2000" dirty="0" err="1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str.substring</a:t>
            </a:r>
            <a:r>
              <a:rPr lang="en-US" sz="20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2000" dirty="0" err="1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i</a:t>
            </a:r>
            <a:r>
              <a:rPr lang="en-US" sz="20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)</a:t>
            </a:r>
            <a:endParaRPr lang="en-US" sz="2000" dirty="0">
              <a:solidFill>
                <a:schemeClr val="accent5">
                  <a:lumMod val="50000"/>
                </a:schemeClr>
              </a:solidFill>
            </a:endParaRPr>
          </a:p>
          <a:p>
            <a:r>
              <a:rPr lang="en-US" sz="2000" dirty="0"/>
              <a:t>Insert new digit into string after index i:</a:t>
            </a:r>
          </a:p>
          <a:p>
            <a:pPr marL="457200" lvl="1" indent="0">
              <a:buNone/>
            </a:pPr>
            <a:r>
              <a:rPr lang="nn-NO" sz="18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str.substring(0, i) + Integer.toString(digit) + str.substring(i)</a:t>
            </a:r>
            <a:endParaRPr lang="en-US" sz="1800" dirty="0">
              <a:solidFill>
                <a:schemeClr val="accent5">
                  <a:lumMod val="50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7727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D0435-E24F-2447-BC73-D91AA2C2C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P2 – </a:t>
            </a:r>
            <a:r>
              <a:rPr lang="en-US" dirty="0" err="1"/>
              <a:t>Tsireya's</a:t>
            </a:r>
            <a:r>
              <a:rPr lang="en-US" dirty="0"/>
              <a:t> Number Play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5E937C-F2B3-7245-9AC8-2AEFD132CA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869706" cy="4351338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3400" dirty="0"/>
              <a:t>Find first digit of n smaller than digit, and insert digit before it:</a:t>
            </a:r>
            <a:endParaRPr lang="en-US" sz="2000" dirty="0"/>
          </a:p>
          <a:p>
            <a:pPr marL="0" indent="0" defTabSz="457200">
              <a:buNone/>
            </a:pPr>
            <a:r>
              <a:rPr lang="en-US" sz="19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	</a:t>
            </a:r>
            <a:r>
              <a:rPr lang="sv-SE" sz="19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String str = Integer.toString(n) </a:t>
            </a:r>
            <a:r>
              <a:rPr lang="sv-SE" sz="19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// convert n to string form</a:t>
            </a:r>
          </a:p>
          <a:p>
            <a:pPr marL="0" indent="0" defTabSz="457200">
              <a:buNone/>
            </a:pPr>
            <a:r>
              <a:rPr lang="sv-SE" sz="19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	</a:t>
            </a:r>
            <a:r>
              <a:rPr lang="en-US" sz="1900" dirty="0" err="1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boolean</a:t>
            </a:r>
            <a:r>
              <a:rPr lang="en-US" sz="19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 inserted = false</a:t>
            </a:r>
          </a:p>
          <a:p>
            <a:pPr marL="0" indent="0" defTabSz="457200">
              <a:buNone/>
            </a:pPr>
            <a:r>
              <a:rPr lang="en-US" sz="19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	for(int </a:t>
            </a:r>
            <a:r>
              <a:rPr lang="en-US" sz="1900" dirty="0" err="1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i</a:t>
            </a:r>
            <a:r>
              <a:rPr lang="en-US" sz="19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 = 0; </a:t>
            </a:r>
            <a:r>
              <a:rPr lang="en-US" sz="1900" dirty="0" err="1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i</a:t>
            </a:r>
            <a:r>
              <a:rPr lang="en-US" sz="19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 &lt; </a:t>
            </a:r>
            <a:r>
              <a:rPr lang="en-US" sz="1900" dirty="0" err="1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str.length</a:t>
            </a:r>
            <a:r>
              <a:rPr lang="en-US" sz="19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(); </a:t>
            </a:r>
            <a:r>
              <a:rPr lang="en-US" sz="1900" dirty="0" err="1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i</a:t>
            </a:r>
            <a:r>
              <a:rPr lang="en-US" sz="19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++) {</a:t>
            </a:r>
          </a:p>
          <a:p>
            <a:pPr marL="0" indent="0" defTabSz="457200">
              <a:buNone/>
            </a:pPr>
            <a:r>
              <a:rPr lang="en-US" sz="19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		if( (</a:t>
            </a:r>
            <a:r>
              <a:rPr lang="en-US" sz="1900" dirty="0" err="1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str.charAt</a:t>
            </a:r>
            <a:r>
              <a:rPr lang="en-US" sz="19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900" dirty="0" err="1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i</a:t>
            </a:r>
            <a:r>
              <a:rPr lang="en-US" sz="19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) - '0') &lt; digit) { </a:t>
            </a:r>
            <a:r>
              <a:rPr lang="en-US" sz="19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// </a:t>
            </a:r>
            <a:r>
              <a:rPr lang="en-US" sz="1900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i-th</a:t>
            </a:r>
            <a:r>
              <a:rPr lang="en-US" sz="19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 digit of number &lt; new digit?</a:t>
            </a:r>
          </a:p>
          <a:p>
            <a:pPr marL="0" indent="0" defTabSz="457200">
              <a:buNone/>
            </a:pPr>
            <a:r>
              <a:rPr lang="en-US" sz="19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			str = </a:t>
            </a:r>
            <a:r>
              <a:rPr lang="en-US" sz="1900" dirty="0" err="1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str.substring</a:t>
            </a:r>
            <a:r>
              <a:rPr lang="en-US" sz="19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(0, </a:t>
            </a:r>
            <a:r>
              <a:rPr lang="en-US" sz="1900" dirty="0" err="1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i</a:t>
            </a:r>
            <a:r>
              <a:rPr lang="en-US" sz="19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) + </a:t>
            </a:r>
            <a:r>
              <a:rPr lang="en-US" sz="1900" dirty="0" err="1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Integer.toString</a:t>
            </a:r>
            <a:r>
              <a:rPr lang="en-US" sz="19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(digit) + </a:t>
            </a:r>
            <a:r>
              <a:rPr lang="en-US" sz="1900" dirty="0" err="1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str.substring</a:t>
            </a:r>
            <a:r>
              <a:rPr lang="en-US" sz="19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900" dirty="0" err="1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i</a:t>
            </a:r>
            <a:r>
              <a:rPr lang="en-US" sz="19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pPr marL="0" indent="0" defTabSz="457200">
              <a:buNone/>
            </a:pPr>
            <a:r>
              <a:rPr lang="en-US" sz="19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			inserted = true; break</a:t>
            </a:r>
          </a:p>
          <a:p>
            <a:pPr marL="0" indent="0" defTabSz="457200">
              <a:buNone/>
            </a:pPr>
            <a:r>
              <a:rPr lang="en-US" sz="19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		}</a:t>
            </a:r>
          </a:p>
          <a:p>
            <a:pPr marL="0" indent="0" defTabSz="457200">
              <a:buNone/>
            </a:pPr>
            <a:r>
              <a:rPr lang="en-US" sz="19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	}</a:t>
            </a:r>
          </a:p>
          <a:p>
            <a:pPr marL="0" indent="0" defTabSz="457200">
              <a:buNone/>
            </a:pPr>
            <a:r>
              <a:rPr lang="en-US" sz="19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	if (!inserted) str = str + </a:t>
            </a:r>
            <a:r>
              <a:rPr lang="en-US" sz="1900" dirty="0" err="1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Integer.toString</a:t>
            </a:r>
            <a:r>
              <a:rPr lang="en-US" sz="19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(digit) </a:t>
            </a:r>
            <a:r>
              <a:rPr lang="en-US" sz="19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// insert at end</a:t>
            </a:r>
          </a:p>
          <a:p>
            <a:pPr marL="0" indent="0" defTabSz="457200">
              <a:buNone/>
            </a:pPr>
            <a:r>
              <a:rPr lang="en-US" sz="2400" dirty="0">
                <a:latin typeface="Consolas" panose="020B0609020204030204" pitchFamily="49" charset="0"/>
              </a:rPr>
              <a:t>Repeat for both digits</a:t>
            </a:r>
          </a:p>
          <a:p>
            <a:pPr marL="0" indent="0">
              <a:buNone/>
            </a:pPr>
            <a:endParaRPr lang="en-US" sz="33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FBECED3-D5EE-3B3A-7A3D-FD6E205C98E4}"/>
              </a:ext>
            </a:extLst>
          </p:cNvPr>
          <p:cNvSpPr/>
          <p:nvPr/>
        </p:nvSpPr>
        <p:spPr>
          <a:xfrm>
            <a:off x="1251283" y="2384891"/>
            <a:ext cx="10043859" cy="3338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8138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D0435-E24F-2447-BC73-D91AA2C2C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P3 – Interleaved </a:t>
            </a:r>
            <a:r>
              <a:rPr lang="en-US" dirty="0" err="1"/>
              <a:t>Omangi</a:t>
            </a:r>
            <a:r>
              <a:rPr lang="en-US" dirty="0"/>
              <a:t> Messages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5E937C-F2B3-7245-9AC8-2AEFD132CA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869706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Problem:</a:t>
            </a:r>
            <a:r>
              <a:rPr lang="en-US" dirty="0"/>
              <a:t> Decrypt string of length n by “</a:t>
            </a:r>
            <a:r>
              <a:rPr lang="en-US" dirty="0" err="1"/>
              <a:t>unshuffling</a:t>
            </a:r>
            <a:r>
              <a:rPr lang="en-US" dirty="0"/>
              <a:t>” every n/k-</a:t>
            </a:r>
            <a:r>
              <a:rPr lang="en-US" dirty="0" err="1"/>
              <a:t>th</a:t>
            </a:r>
            <a:r>
              <a:rPr lang="en-US" dirty="0"/>
              <a:t> character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Solution:</a:t>
            </a:r>
            <a:r>
              <a:rPr lang="en-US" dirty="0"/>
              <a:t> Let off = n/k be the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offset</a:t>
            </a:r>
            <a:r>
              <a:rPr lang="en-US" dirty="0"/>
              <a:t>. Nest two loops. The outer gives the starting character </a:t>
            </a:r>
            <a:r>
              <a:rPr lang="en-US" dirty="0" err="1"/>
              <a:t>i</a:t>
            </a:r>
            <a:r>
              <a:rPr lang="en-US" dirty="0"/>
              <a:t>=0...(off-1) and the inner generates offsets i+0, </a:t>
            </a:r>
            <a:r>
              <a:rPr lang="en-US" dirty="0" err="1"/>
              <a:t>i+off</a:t>
            </a:r>
            <a:r>
              <a:rPr lang="en-US" dirty="0"/>
              <a:t>, i+2∙off, …</a:t>
            </a:r>
          </a:p>
          <a:p>
            <a:pPr marL="0" indent="0">
              <a:buNone/>
            </a:pPr>
            <a:endParaRPr lang="en-US" dirty="0"/>
          </a:p>
          <a:p>
            <a:pPr marL="0" indent="0" defTabSz="457200">
              <a:buNone/>
            </a:pPr>
            <a:r>
              <a:rPr lang="sv-SE" sz="22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	String result = ""</a:t>
            </a:r>
          </a:p>
          <a:p>
            <a:pPr marL="0" indent="0" defTabSz="457200">
              <a:buNone/>
            </a:pPr>
            <a:r>
              <a:rPr lang="sv-SE" sz="22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		int offset = s.length()/k </a:t>
            </a:r>
            <a:r>
              <a:rPr lang="sv-SE" sz="22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// offset size</a:t>
            </a:r>
          </a:p>
          <a:p>
            <a:pPr marL="0" indent="0" defTabSz="457200">
              <a:buNone/>
            </a:pPr>
            <a:r>
              <a:rPr lang="sv-SE" sz="22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		for (int i = 0; i &lt; offset; i++) { </a:t>
            </a:r>
            <a:r>
              <a:rPr lang="sv-SE" sz="22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// start of each group</a:t>
            </a:r>
          </a:p>
          <a:p>
            <a:pPr marL="0" indent="0" defTabSz="457200">
              <a:buNone/>
            </a:pPr>
            <a:r>
              <a:rPr lang="sv-SE" sz="22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			for (int j = i; j &lt; s.length(); j += offset)</a:t>
            </a:r>
          </a:p>
          <a:p>
            <a:pPr marL="0" indent="0" defTabSz="457200">
              <a:buNone/>
            </a:pPr>
            <a:r>
              <a:rPr lang="sv-SE" sz="22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				result += s.charAt(j) </a:t>
            </a:r>
            <a:r>
              <a:rPr lang="sv-SE" sz="22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// take every offset character</a:t>
            </a:r>
          </a:p>
          <a:p>
            <a:pPr marL="0" indent="0" defTabSz="457200">
              <a:buNone/>
            </a:pPr>
            <a:r>
              <a:rPr lang="sv-SE" sz="22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		}</a:t>
            </a:r>
          </a:p>
          <a:p>
            <a:pPr marL="0" indent="0" defTabSz="457200">
              <a:buNone/>
            </a:pPr>
            <a:r>
              <a:rPr lang="sv-SE" sz="22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	}</a:t>
            </a:r>
            <a:endParaRPr lang="sv-SE" dirty="0">
              <a:solidFill>
                <a:schemeClr val="accent5">
                  <a:lumMod val="5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90077AD-51F4-4B45-4350-D0B5FD164482}"/>
              </a:ext>
            </a:extLst>
          </p:cNvPr>
          <p:cNvSpPr/>
          <p:nvPr/>
        </p:nvSpPr>
        <p:spPr>
          <a:xfrm>
            <a:off x="1251123" y="3276052"/>
            <a:ext cx="8978315" cy="281556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140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D0435-E24F-2447-BC73-D91AA2C2C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P4 – </a:t>
            </a:r>
            <a:r>
              <a:rPr lang="en-US" dirty="0" err="1"/>
              <a:t>Woodsprites</a:t>
            </a:r>
            <a:r>
              <a:rPr lang="en-US" dirty="0"/>
              <a:t>’ Patterns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5E937C-F2B3-7245-9AC8-2AEFD132CAB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869706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solidFill>
                      <a:schemeClr val="accent2">
                        <a:lumMod val="75000"/>
                      </a:schemeClr>
                    </a:solidFill>
                  </a:rPr>
                  <a:t>Problem:</a:t>
                </a:r>
                <a:r>
                  <a:rPr lang="en-US" dirty="0"/>
                  <a:t> Compute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d>
                          <m:dPr>
                            <m:begChr m:val="⌊"/>
                            <m:endChr m:val="⌋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/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e>
                    </m:nary>
                  </m:oMath>
                </a14:m>
                <a:r>
                  <a:rPr lang="en-US" dirty="0"/>
                  <a:t> for </a:t>
                </a:r>
                <a:r>
                  <a:rPr lang="en-US" b="1" dirty="0">
                    <a:solidFill>
                      <a:srgbClr val="7030A0"/>
                    </a:solidFill>
                  </a:rPr>
                  <a:t>very large </a:t>
                </a:r>
                <a:r>
                  <a:rPr lang="en-US" dirty="0"/>
                  <a:t>n</a:t>
                </a: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accent6">
                        <a:lumMod val="75000"/>
                      </a:schemeClr>
                    </a:solidFill>
                  </a:rPr>
                  <a:t>Observation:</a:t>
                </a:r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Takes a long time if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is very large</a:t>
                </a:r>
              </a:p>
              <a:p>
                <a:pPr lvl="1"/>
                <a:r>
                  <a:rPr lang="en-US" dirty="0"/>
                  <a:t>When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is large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rad>
                  </m:oMath>
                </a14:m>
                <a:r>
                  <a:rPr lang="en-US" dirty="0"/>
                  <a:t>), there are many repeats. </a:t>
                </a:r>
              </a:p>
              <a:p>
                <a:pPr lvl="1"/>
                <a:r>
                  <a:rPr lang="en-US" dirty="0"/>
                  <a:t>For example, if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= 100</m:t>
                    </m:r>
                  </m:oMath>
                </a14:m>
                <a:r>
                  <a:rPr lang="en-US" dirty="0"/>
                  <a:t>, then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3 =</m:t>
                    </m:r>
                    <m:d>
                      <m:dPr>
                        <m:begChr m:val="⌊"/>
                        <m:endChr m:val="⌋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/26</m:t>
                        </m:r>
                      </m:e>
                    </m:d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⌊"/>
                        <m:endChr m:val="⌋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/27</m:t>
                        </m:r>
                      </m:e>
                    </m:d>
                    <m:r>
                      <a:rPr lang="en-US" i="1" dirty="0" smtClean="0">
                        <a:latin typeface="Cambria Math" panose="02040503050406030204" pitchFamily="18" charset="0"/>
                      </a:rPr>
                      <m:t>= … =</m:t>
                    </m:r>
                    <m:d>
                      <m:dPr>
                        <m:begChr m:val="⌊"/>
                        <m:endChr m:val="⌋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/33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Compute </a:t>
                </a:r>
                <a14:m>
                  <m:oMath xmlns:m="http://schemas.openxmlformats.org/officeDocument/2006/math">
                    <m:d>
                      <m:dPr>
                        <m:begChr m:val="⌊"/>
                        <m:endChr m:val="⌋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dirty="0"/>
                  <a:t> directly for small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ad>
                      <m:radPr>
                        <m:degHide m:val="on"/>
                        <m:ctrlP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rad>
                  </m:oMath>
                </a14:m>
                <a:r>
                  <a:rPr lang="en-US" dirty="0"/>
                  <a:t> and in groups for large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accent5">
                        <a:lumMod val="50000"/>
                      </a:schemeClr>
                    </a:solidFill>
                  </a:rPr>
                  <a:t>How many repeats?</a:t>
                </a:r>
              </a:p>
              <a:p>
                <a:pPr lvl="1"/>
                <a:r>
                  <a:rPr lang="en-US" dirty="0">
                    <a:solidFill>
                      <a:schemeClr val="accent5">
                        <a:lumMod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⌊"/>
                        <m:endChr m:val="⌋"/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 ⇒  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den>
                    </m:f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den>
                    </m:f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⇒ </m:t>
                    </m:r>
                    <m:d>
                      <m:dPr>
                        <m:begChr m:val="⌊"/>
                        <m:endChr m:val="⌋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d>
                      <m:dPr>
                        <m:begChr m:val="⌊"/>
                        <m:endChr m:val="⌋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den>
                        </m:f>
                      </m:e>
                    </m:d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 </a:t>
                </a:r>
                <a:r>
                  <a:rPr lang="en-US" dirty="0"/>
                  <a:t>repeats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5E937C-F2B3-7245-9AC8-2AEFD132CAB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869706" cy="4351338"/>
              </a:xfrm>
              <a:blipFill>
                <a:blip r:embed="rId2"/>
                <a:stretch>
                  <a:fillRect l="-1178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5892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D0435-E24F-2447-BC73-D91AA2C2C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P4 – </a:t>
            </a:r>
            <a:r>
              <a:rPr lang="en-US" dirty="0" err="1"/>
              <a:t>Woodsprites</a:t>
            </a:r>
            <a:r>
              <a:rPr lang="en-US" dirty="0"/>
              <a:t>’ Patterns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5E937C-F2B3-7245-9AC8-2AEFD132CAB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869706" cy="4351338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US" sz="3200" dirty="0"/>
                  <a:t>Compute </a:t>
                </a:r>
                <a14:m>
                  <m:oMath xmlns:m="http://schemas.openxmlformats.org/officeDocument/2006/math">
                    <m:r>
                      <a:rPr lang="en-US" sz="3200" b="0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⌊"/>
                        <m:endChr m:val="⌋"/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sz="1800" dirty="0"/>
                  <a:t> </a:t>
                </a:r>
                <a:r>
                  <a:rPr lang="en-US" sz="3200" dirty="0">
                    <a:solidFill>
                      <a:prstClr val="black"/>
                    </a:solidFill>
                  </a:rPr>
                  <a:t>based on size of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endParaRPr lang="en-US" sz="1800" dirty="0"/>
              </a:p>
              <a:p>
                <a:pPr marL="0" indent="0">
                  <a:buNone/>
                </a:pPr>
                <a:endParaRPr lang="en-US" sz="1800" dirty="0"/>
              </a:p>
              <a:p>
                <a:pPr marL="0" indent="0" defTabSz="457200">
                  <a:buNone/>
                </a:pPr>
                <a:r>
                  <a:rPr lang="en-US" sz="1900" dirty="0">
                    <a:solidFill>
                      <a:schemeClr val="accent5">
                        <a:lumMod val="50000"/>
                      </a:schemeClr>
                    </a:solidFill>
                    <a:latin typeface="Consolas" panose="020B0609020204030204" pitchFamily="49" charset="0"/>
                  </a:rPr>
                  <a:t>	long count = 0</a:t>
                </a:r>
              </a:p>
              <a:p>
                <a:pPr marL="0" indent="0" defTabSz="457200">
                  <a:buNone/>
                </a:pPr>
                <a:r>
                  <a:rPr lang="en-US" sz="1900" dirty="0">
                    <a:solidFill>
                      <a:schemeClr val="accent5">
                        <a:lumMod val="50000"/>
                      </a:schemeClr>
                    </a:solidFill>
                    <a:latin typeface="Consolas" panose="020B0609020204030204" pitchFamily="49" charset="0"/>
                  </a:rPr>
                  <a:t>	long sqrt = </a:t>
                </a:r>
                <a:r>
                  <a:rPr lang="en-US" sz="1900" dirty="0" err="1">
                    <a:solidFill>
                      <a:schemeClr val="accent5">
                        <a:lumMod val="50000"/>
                      </a:schemeClr>
                    </a:solidFill>
                    <a:latin typeface="Consolas" panose="020B0609020204030204" pitchFamily="49" charset="0"/>
                  </a:rPr>
                  <a:t>Math.sqrt</a:t>
                </a:r>
                <a:r>
                  <a:rPr lang="en-US" sz="1900" dirty="0">
                    <a:solidFill>
                      <a:schemeClr val="accent5">
                        <a:lumMod val="50000"/>
                      </a:schemeClr>
                    </a:solidFill>
                    <a:latin typeface="Consolas" panose="020B0609020204030204" pitchFamily="49" charset="0"/>
                  </a:rPr>
                  <a:t>(n)</a:t>
                </a:r>
              </a:p>
              <a:p>
                <a:pPr marL="0" indent="0" defTabSz="457200">
                  <a:buNone/>
                </a:pPr>
                <a:r>
                  <a:rPr lang="en-US" sz="1900" dirty="0">
                    <a:solidFill>
                      <a:schemeClr val="accent5">
                        <a:lumMod val="50000"/>
                      </a:schemeClr>
                    </a:solidFill>
                    <a:latin typeface="Consolas" panose="020B0609020204030204" pitchFamily="49" charset="0"/>
                  </a:rPr>
                  <a:t>	for (long k = 1; k &lt;= sqrt; k++) { // n/a for large a in groups</a:t>
                </a:r>
              </a:p>
              <a:p>
                <a:pPr marL="0" indent="0" defTabSz="457200">
                  <a:buNone/>
                </a:pPr>
                <a:r>
                  <a:rPr lang="en-US" sz="1900" dirty="0">
                    <a:solidFill>
                      <a:schemeClr val="accent5">
                        <a:lumMod val="50000"/>
                      </a:schemeClr>
                    </a:solidFill>
                    <a:latin typeface="Consolas" panose="020B0609020204030204" pitchFamily="49" charset="0"/>
                  </a:rPr>
                  <a:t>		long count1 = n/k - n/(k+1)</a:t>
                </a:r>
              </a:p>
              <a:p>
                <a:pPr marL="0" indent="0" defTabSz="457200">
                  <a:buNone/>
                </a:pPr>
                <a:r>
                  <a:rPr lang="en-US" sz="1900" dirty="0">
                    <a:solidFill>
                      <a:schemeClr val="accent5">
                        <a:lumMod val="50000"/>
                      </a:schemeClr>
                    </a:solidFill>
                    <a:latin typeface="Consolas" panose="020B0609020204030204" pitchFamily="49" charset="0"/>
                  </a:rPr>
                  <a:t>		count += count1 * k</a:t>
                </a:r>
              </a:p>
              <a:p>
                <a:pPr marL="0" indent="0" defTabSz="457200">
                  <a:buNone/>
                </a:pPr>
                <a:r>
                  <a:rPr lang="en-US" sz="1900" dirty="0">
                    <a:solidFill>
                      <a:schemeClr val="accent5">
                        <a:lumMod val="50000"/>
                      </a:schemeClr>
                    </a:solidFill>
                    <a:latin typeface="Consolas" panose="020B0609020204030204" pitchFamily="49" charset="0"/>
                  </a:rPr>
                  <a:t>	}</a:t>
                </a:r>
              </a:p>
              <a:p>
                <a:pPr marL="0" indent="0" defTabSz="457200">
                  <a:buNone/>
                </a:pPr>
                <a:r>
                  <a:rPr lang="en-US" sz="1900" dirty="0">
                    <a:solidFill>
                      <a:schemeClr val="accent5">
                        <a:lumMod val="50000"/>
                      </a:schemeClr>
                    </a:solidFill>
                    <a:latin typeface="Consolas" panose="020B0609020204030204" pitchFamily="49" charset="0"/>
                  </a:rPr>
                  <a:t>	for (long a = n/(sqrt+1); a &gt;= 1; a--) { // n/a for small a</a:t>
                </a:r>
              </a:p>
              <a:p>
                <a:pPr marL="0" indent="0" defTabSz="457200">
                  <a:buNone/>
                </a:pPr>
                <a:r>
                  <a:rPr lang="en-US" sz="1900" dirty="0">
                    <a:solidFill>
                      <a:schemeClr val="accent5">
                        <a:lumMod val="50000"/>
                      </a:schemeClr>
                    </a:solidFill>
                    <a:latin typeface="Consolas" panose="020B0609020204030204" pitchFamily="49" charset="0"/>
                  </a:rPr>
                  <a:t>		count += n/a</a:t>
                </a:r>
              </a:p>
              <a:p>
                <a:pPr marL="0" indent="0" defTabSz="457200">
                  <a:buNone/>
                </a:pPr>
                <a:r>
                  <a:rPr lang="en-US" sz="1900" dirty="0">
                    <a:solidFill>
                      <a:schemeClr val="accent5">
                        <a:lumMod val="50000"/>
                      </a:schemeClr>
                    </a:solidFill>
                    <a:latin typeface="Consolas" panose="020B0609020204030204" pitchFamily="49" charset="0"/>
                  </a:rPr>
                  <a:t>	}</a:t>
                </a:r>
              </a:p>
              <a:p>
                <a:pPr marL="0" indent="0" defTabSz="457200">
                  <a:buNone/>
                </a:pPr>
                <a:r>
                  <a:rPr lang="en-US" sz="1900" dirty="0">
                    <a:solidFill>
                      <a:schemeClr val="accent5">
                        <a:lumMod val="50000"/>
                      </a:schemeClr>
                    </a:solidFill>
                    <a:latin typeface="Consolas" panose="020B0609020204030204" pitchFamily="49" charset="0"/>
                  </a:rPr>
                  <a:t>	return count</a:t>
                </a:r>
              </a:p>
              <a:p>
                <a:pPr marL="0" indent="0">
                  <a:buNone/>
                </a:pPr>
                <a:endParaRPr lang="en-US" sz="33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5E937C-F2B3-7245-9AC8-2AEFD132CAB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869706" cy="4351338"/>
              </a:xfrm>
              <a:blipFill>
                <a:blip r:embed="rId2"/>
                <a:stretch>
                  <a:fillRect l="-1346" t="-3641" b="-1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9FBECED3-D5EE-3B3A-7A3D-FD6E205C98E4}"/>
              </a:ext>
            </a:extLst>
          </p:cNvPr>
          <p:cNvSpPr/>
          <p:nvPr/>
        </p:nvSpPr>
        <p:spPr>
          <a:xfrm>
            <a:off x="1251283" y="2559004"/>
            <a:ext cx="10043859" cy="35326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3512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D0435-E24F-2447-BC73-D91AA2C2C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P5 – Unstable Floating Mountains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5E937C-F2B3-7245-9AC8-2AEFD132CAB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869706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solidFill>
                      <a:schemeClr val="accent2">
                        <a:lumMod val="75000"/>
                      </a:schemeClr>
                    </a:solidFill>
                  </a:rPr>
                  <a:t>Problem:</a:t>
                </a:r>
                <a:r>
                  <a:rPr lang="en-US" dirty="0"/>
                  <a:t> Determine whether a sequence comes from a subprime modular (1007) Fibonacci series, allowing skips of up to 9 items</a:t>
                </a: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accent6">
                        <a:lumMod val="75000"/>
                      </a:schemeClr>
                    </a:solidFill>
                  </a:rPr>
                  <a:t>Strategy:</a:t>
                </a:r>
              </a:p>
              <a:p>
                <a:pPr lvl="1"/>
                <a:r>
                  <a:rPr lang="en-US" dirty="0"/>
                  <a:t>The first two elements determine the entire sequence, but we only have one (that is,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𝑠𝑒𝑞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[0]</m:t>
                    </m:r>
                  </m:oMath>
                </a14:m>
                <a:r>
                  <a:rPr lang="en-US" dirty="0"/>
                  <a:t>) since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𝑠𝑒𝑞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[1]</m:t>
                    </m:r>
                  </m:oMath>
                </a14:m>
                <a:r>
                  <a:rPr lang="en-US" dirty="0"/>
                  <a:t> may have been skipped. So we need to try all possible choices</a:t>
                </a:r>
              </a:p>
              <a:p>
                <a:pPr lvl="1"/>
                <a:r>
                  <a:rPr lang="en-US" dirty="0"/>
                  <a:t>To test a sequence, we try to match an entry against the first 10. For each that match, recursively check the remaining elements.</a:t>
                </a:r>
              </a:p>
              <a:p>
                <a:pPr lvl="1"/>
                <a:r>
                  <a:rPr lang="en-US" dirty="0"/>
                  <a:t>Tests all sequences of the form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f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f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0" dirty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𝑠𝑒𝑞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[0]</m:t>
                    </m:r>
                  </m:oMath>
                </a14:m>
                <a:r>
                  <a:rPr lang="en-US" dirty="0"/>
                  <a:t>, for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0 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&lt; 1007</m:t>
                    </m:r>
                  </m:oMath>
                </a14:m>
                <a:r>
                  <a:rPr lang="en-US" dirty="0"/>
                  <a:t>.</a:t>
                </a:r>
              </a:p>
              <a:p>
                <a:pPr lvl="2"/>
                <a:r>
                  <a:rPr lang="en-US" dirty="0"/>
                  <a:t>If none work, return null</a:t>
                </a:r>
              </a:p>
              <a:p>
                <a:pPr lvl="2"/>
                <a:r>
                  <a:rPr lang="en-US" dirty="0"/>
                  <a:t>If any work, take the one that minimizes the second element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5E937C-F2B3-7245-9AC8-2AEFD132CAB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869706" cy="4351338"/>
              </a:xfrm>
              <a:blipFill>
                <a:blip r:embed="rId2"/>
                <a:stretch>
                  <a:fillRect l="-1178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89723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1888</TotalTime>
  <Words>1712</Words>
  <Application>Microsoft Office PowerPoint</Application>
  <PresentationFormat>Widescreen</PresentationFormat>
  <Paragraphs>155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Calibri</vt:lpstr>
      <vt:lpstr>Calibri Light</vt:lpstr>
      <vt:lpstr>Cambria Math</vt:lpstr>
      <vt:lpstr>Consolas</vt:lpstr>
      <vt:lpstr>Office Theme</vt:lpstr>
      <vt:lpstr>HSPC 2023 Solution Sketches</vt:lpstr>
      <vt:lpstr>PowerPoint Presentation</vt:lpstr>
      <vt:lpstr>P1 – Relatively Prime Floating Mountains</vt:lpstr>
      <vt:lpstr>P2 – Tsireya's Number Play</vt:lpstr>
      <vt:lpstr>P2 – Tsireya's Number Play</vt:lpstr>
      <vt:lpstr>P3 – Interleaved Omangi Messages</vt:lpstr>
      <vt:lpstr>P4 – Woodsprites’ Patterns</vt:lpstr>
      <vt:lpstr>P4 – Woodsprites’ Patterns</vt:lpstr>
      <vt:lpstr>P5 – Unstable Floating Mountains</vt:lpstr>
      <vt:lpstr>P5 – Unstable Floating Mountains</vt:lpstr>
      <vt:lpstr>P5 – Unstable Floating Mountains</vt:lpstr>
      <vt:lpstr>PowerPoint Presentation</vt:lpstr>
      <vt:lpstr>P7 – Akula Topple</vt:lpstr>
      <vt:lpstr>P7 - Akula Topple</vt:lpstr>
      <vt:lpstr>PowerPoint Presentation</vt:lpstr>
      <vt:lpstr>P9 – Starfish</vt:lpstr>
      <vt:lpstr>P9 – Starfish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HSPC 2019 Solution Sketches</dc:title>
  <dc:creator>John Dickerson</dc:creator>
  <cp:lastModifiedBy>David Mount</cp:lastModifiedBy>
  <cp:revision>46</cp:revision>
  <dcterms:created xsi:type="dcterms:W3CDTF">2019-02-22T04:58:11Z</dcterms:created>
  <dcterms:modified xsi:type="dcterms:W3CDTF">2023-02-26T14:54:47Z</dcterms:modified>
</cp:coreProperties>
</file>